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61" r:id="rId2"/>
    <p:sldId id="262" r:id="rId3"/>
    <p:sldId id="257" r:id="rId4"/>
    <p:sldId id="258" r:id="rId5"/>
    <p:sldId id="263" r:id="rId6"/>
    <p:sldId id="259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kshant taya" initials="dt" lastIdx="1" clrIdx="0">
    <p:extLst>
      <p:ext uri="{19B8F6BF-5375-455C-9EA6-DF929625EA0E}">
        <p15:presenceInfo xmlns:p15="http://schemas.microsoft.com/office/powerpoint/2012/main" userId="9d8e764053cb17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21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36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69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095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560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715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901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43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443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062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343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321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233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848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124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164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437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5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ABE6E-A490-4BE0-B45F-880E62CA64C6}" type="datetimeFigureOut">
              <a:rPr lang="en-IN" smtClean="0"/>
              <a:t>14-10-2020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DB0F33-D1B1-4BD2-B03A-43DFA7C83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66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B51A-C990-4ACF-8D68-4AC8876E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236" y="1447801"/>
            <a:ext cx="8825658" cy="1063580"/>
          </a:xfrm>
        </p:spPr>
        <p:txBody>
          <a:bodyPr/>
          <a:lstStyle/>
          <a:p>
            <a:endParaRPr lang="en-GB" sz="2800" dirty="0">
              <a:latin typeface="BankGothic Md BT" panose="020B080702020306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E2D4A-119A-474D-8095-DA51E3E48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511381"/>
            <a:ext cx="8825658" cy="379926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83254-01CD-44F2-A9C8-08DA41F4D075}"/>
              </a:ext>
            </a:extLst>
          </p:cNvPr>
          <p:cNvSpPr txBox="1"/>
          <p:nvPr/>
        </p:nvSpPr>
        <p:spPr>
          <a:xfrm>
            <a:off x="5029200" y="5410199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C000"/>
                </a:solidFill>
              </a:rPr>
              <a:t>BY-TECHIE-WARLOCKS</a:t>
            </a:r>
          </a:p>
        </p:txBody>
      </p:sp>
      <p:pic>
        <p:nvPicPr>
          <p:cNvPr id="1028" name="Picture 4" descr="Best 45+ Robot Background on HipWallpaper | Awesome Robot Wallpaper,  Dinosaur Robot Wallpaper and Robot Wallpaper">
            <a:extLst>
              <a:ext uri="{FF2B5EF4-FFF2-40B4-BE49-F238E27FC236}">
                <a16:creationId xmlns:a16="http://schemas.microsoft.com/office/drawing/2014/main" id="{024FF883-2973-43D2-891B-85AD29AE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D Robot Wallpapers | Robot wallpaper, Invader zim, Robot eyes">
            <a:extLst>
              <a:ext uri="{FF2B5EF4-FFF2-40B4-BE49-F238E27FC236}">
                <a16:creationId xmlns:a16="http://schemas.microsoft.com/office/drawing/2014/main" id="{C53B031D-A2E8-4987-AAA6-A771CC0F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14B7F-31FE-4BE6-8384-93ED4C6DE7B2}"/>
              </a:ext>
            </a:extLst>
          </p:cNvPr>
          <p:cNvSpPr/>
          <p:nvPr/>
        </p:nvSpPr>
        <p:spPr>
          <a:xfrm>
            <a:off x="-76634" y="2222942"/>
            <a:ext cx="617263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IMPLIMENTATION OF SMART MEDICINE DRAWER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2B009-B1A5-4E72-A91D-7384A899E6D9}"/>
              </a:ext>
            </a:extLst>
          </p:cNvPr>
          <p:cNvSpPr txBox="1"/>
          <p:nvPr/>
        </p:nvSpPr>
        <p:spPr>
          <a:xfrm>
            <a:off x="3921879" y="3777486"/>
            <a:ext cx="21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By-Techie-Warlocks</a:t>
            </a:r>
          </a:p>
        </p:txBody>
      </p:sp>
    </p:spTree>
    <p:extLst>
      <p:ext uri="{BB962C8B-B14F-4D97-AF65-F5344CB8AC3E}">
        <p14:creationId xmlns:p14="http://schemas.microsoft.com/office/powerpoint/2010/main" val="2929539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46B6-A765-42BE-A051-39E4B3C0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579" y="464615"/>
            <a:ext cx="8596668" cy="704045"/>
          </a:xfrm>
        </p:spPr>
        <p:txBody>
          <a:bodyPr/>
          <a:lstStyle/>
          <a:p>
            <a:r>
              <a:rPr lang="en-GB" u="sng" dirty="0">
                <a:solidFill>
                  <a:schemeClr val="tx1"/>
                </a:solidFill>
              </a:rPr>
              <a:t>CONTENTS:-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1B98-7B59-42A7-BEBB-55312343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3645"/>
            <a:ext cx="8596668" cy="4727717"/>
          </a:xfrm>
        </p:spPr>
        <p:txBody>
          <a:bodyPr>
            <a:normAutofit/>
          </a:bodyPr>
          <a:lstStyle/>
          <a:p>
            <a:r>
              <a:rPr lang="en-GB" dirty="0"/>
              <a:t>1) IMPLIMENTATION</a:t>
            </a:r>
          </a:p>
          <a:p>
            <a:pPr lvl="1"/>
            <a:r>
              <a:rPr lang="en-GB" sz="1800" dirty="0"/>
              <a:t>COMPONENTS USED</a:t>
            </a:r>
          </a:p>
          <a:p>
            <a:pPr lvl="2"/>
            <a:r>
              <a:rPr lang="en-GB" sz="1800" dirty="0"/>
              <a:t>ARDUINO UNO</a:t>
            </a:r>
          </a:p>
          <a:p>
            <a:pPr lvl="2"/>
            <a:r>
              <a:rPr lang="en-GB" sz="1800" dirty="0"/>
              <a:t>REAL TIME CLOCK</a:t>
            </a:r>
          </a:p>
          <a:p>
            <a:pPr lvl="2"/>
            <a:r>
              <a:rPr lang="en-GB" sz="1800" dirty="0"/>
              <a:t>PASSIVE ALARM</a:t>
            </a:r>
          </a:p>
          <a:p>
            <a:pPr lvl="2"/>
            <a:r>
              <a:rPr lang="en-GB" sz="1800" dirty="0"/>
              <a:t>LCD AND ITS MODULE</a:t>
            </a:r>
          </a:p>
          <a:p>
            <a:pPr lvl="2"/>
            <a:r>
              <a:rPr lang="en-GB" sz="1800" dirty="0"/>
              <a:t>PUSH BUTTONS</a:t>
            </a:r>
          </a:p>
          <a:p>
            <a:pPr lvl="2"/>
            <a:r>
              <a:rPr lang="en-GB" sz="1800" dirty="0"/>
              <a:t>L298 MODULE</a:t>
            </a:r>
          </a:p>
          <a:p>
            <a:pPr lvl="2"/>
            <a:r>
              <a:rPr lang="en-GB" sz="1800" dirty="0"/>
              <a:t>DC MOTOR</a:t>
            </a:r>
          </a:p>
          <a:p>
            <a:pPr lvl="1"/>
            <a:r>
              <a:rPr lang="en-GB" sz="1800" dirty="0"/>
              <a:t>CIRCUIT DIAGRAM</a:t>
            </a:r>
          </a:p>
          <a:p>
            <a:pPr lvl="1"/>
            <a:r>
              <a:rPr lang="en-GB" sz="1800" dirty="0"/>
              <a:t>CODE IMPLIMENTATION</a:t>
            </a:r>
          </a:p>
        </p:txBody>
      </p:sp>
      <p:pic>
        <p:nvPicPr>
          <p:cNvPr id="3074" name="Picture 2" descr="Colorful Wallpaper | Colorful wallpaper, Geometric colourful wallpaper,  Geometric wallpaper">
            <a:extLst>
              <a:ext uri="{FF2B5EF4-FFF2-40B4-BE49-F238E27FC236}">
                <a16:creationId xmlns:a16="http://schemas.microsoft.com/office/drawing/2014/main" id="{597C016E-C28A-47DC-9308-99C3B153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1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8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9" y="0"/>
            <a:ext cx="9969816" cy="934720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Algerian" panose="04020705040A02060702" pitchFamily="82" charset="0"/>
              </a:rPr>
              <a:t>MODULES USED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18" y="933548"/>
            <a:ext cx="9032239" cy="59029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ARDUINO UNO</a:t>
            </a:r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Uno is an open-source microcontroller board based on the Microchip ATmega328P microcontroller. We have used it for building up our circuit and control all the inputs and outputs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DS3231 Real Time Clock</a:t>
            </a:r>
            <a:r>
              <a:rPr lang="en-US" b="1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Clock Module ( or DS3231 ) is a module that measures the time. In our circuit it is helping us to maintain accurate timekeeping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Passive Alarm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Passive alarm are automatically activated and emit warning sounds at the time of medication.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The 16×2 LCD display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LCD is an electronic display module that uses liquid crystal to produce a visible image . In our circuit we are using it to display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Resistors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resistor is a passive two-terminal electrical component that implements electrical resistance as a circuit element.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I2C Module</a:t>
            </a:r>
            <a:r>
              <a:rPr lang="en-US" b="1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used to control the LCD display forming the I2C interface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b="1" i="1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38" y="5230120"/>
            <a:ext cx="2460336" cy="161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060" y="5240867"/>
            <a:ext cx="2580217" cy="1617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63" y="5219375"/>
            <a:ext cx="2244596" cy="161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59" y="5219375"/>
            <a:ext cx="2352541" cy="1638625"/>
          </a:xfrm>
          <a:prstGeom prst="rect">
            <a:avLst/>
          </a:prstGeom>
        </p:spPr>
      </p:pic>
      <p:pic>
        <p:nvPicPr>
          <p:cNvPr id="2056" name="Picture 8" descr="Abstract Geometric Triangulation Background. Mobile Wallpaper.. Royalty  Free Cliparts, Vectors, And Stock Illustration. Image 137351018.">
            <a:extLst>
              <a:ext uri="{FF2B5EF4-FFF2-40B4-BE49-F238E27FC236}">
                <a16:creationId xmlns:a16="http://schemas.microsoft.com/office/drawing/2014/main" id="{DE16908F-81EB-4D89-86A1-A34660F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9374"/>
            <a:ext cx="2528551" cy="16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669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99" y="-550333"/>
            <a:ext cx="10532533" cy="43179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650" y="71121"/>
            <a:ext cx="8896350" cy="6654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Push Buttons</a:t>
            </a:r>
            <a:r>
              <a:rPr lang="en-US" b="1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 buttons are used in our circuit for setting up the time and entering 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Jump wires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jump wire is an electrical wire  used to interconnect the components of the circuit.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l298n motor driver</a:t>
            </a:r>
            <a:r>
              <a:rPr lang="en-IN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L298N is a dual-channel H-Bridge motor driver capable of driving two DC motors and one stepper motor. means it can individually drive up to two DC motor for any applications.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DC Motor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DC motor is any of a class of rotary electrical motors that converts direct current electrical energy into mechanical energy. We are using it for opening and closing of drawer.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Bread Board</a:t>
            </a:r>
            <a:r>
              <a:rPr lang="en-IN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breadboard is a construction base for prototyping of electronics. It helps us to build up circuit without soldering.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9-V Battery</a:t>
            </a:r>
            <a:r>
              <a:rPr lang="en-IN" dirty="0">
                <a:solidFill>
                  <a:schemeClr val="tx1"/>
                </a:solidFill>
              </a:rPr>
              <a:t>: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be using battery in case we do not have any other power source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517653" cy="1416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9118"/>
            <a:ext cx="1660313" cy="1519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37" y="3704671"/>
            <a:ext cx="1463570" cy="151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270"/>
            <a:ext cx="3098907" cy="1617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3" y="5224376"/>
            <a:ext cx="2125981" cy="1617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3" y="7302"/>
            <a:ext cx="1608771" cy="141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992" y="999686"/>
            <a:ext cx="2292440" cy="3126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42" y="5224375"/>
            <a:ext cx="2303991" cy="1626323"/>
          </a:xfrm>
          <a:prstGeom prst="rect">
            <a:avLst/>
          </a:prstGeom>
        </p:spPr>
      </p:pic>
      <p:pic>
        <p:nvPicPr>
          <p:cNvPr id="4098" name="Picture 2" descr="Abstract Colorful Polygon Crystal Background Vector | Crystal background, Colorful  backgrounds, Abstract">
            <a:extLst>
              <a:ext uri="{FF2B5EF4-FFF2-40B4-BE49-F238E27FC236}">
                <a16:creationId xmlns:a16="http://schemas.microsoft.com/office/drawing/2014/main" id="{7F42B3E6-33F5-4704-B06D-03965249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14" y="5224376"/>
            <a:ext cx="4684586" cy="16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387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BE09-42CD-4047-A6DF-1AAF08C5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74002" cy="1930400"/>
          </a:xfrm>
        </p:spPr>
        <p:txBody>
          <a:bodyPr/>
          <a:lstStyle/>
          <a:p>
            <a:r>
              <a:rPr lang="en-GB" b="1" u="sng" dirty="0">
                <a:solidFill>
                  <a:schemeClr val="tx1"/>
                </a:solidFill>
                <a:latin typeface="Algerian" panose="04020705040A02060702" pitchFamily="82" charset="0"/>
              </a:rPr>
              <a:t>FULL CIRCUIT OF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85CFE-A34A-4A74-BA9D-ABB9152D7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460"/>
            <a:ext cx="8760178" cy="4927599"/>
          </a:xfrm>
        </p:spPr>
      </p:pic>
      <p:pic>
        <p:nvPicPr>
          <p:cNvPr id="7170" name="Picture 2" descr="polygon, android, wallpaper, triangle, background, orange, red, blue,  pattern | S5 wallpaper, Samsung galaxy s5, Galaxy s5">
            <a:extLst>
              <a:ext uri="{FF2B5EF4-FFF2-40B4-BE49-F238E27FC236}">
                <a16:creationId xmlns:a16="http://schemas.microsoft.com/office/drawing/2014/main" id="{5EE83FDE-1316-41D3-BC98-A92BA1B2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3058"/>
            <a:ext cx="8760178" cy="12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933715-5305-4E27-831D-4F9DB9B1CD40}"/>
              </a:ext>
            </a:extLst>
          </p:cNvPr>
          <p:cNvCxnSpPr>
            <a:cxnSpLocks/>
          </p:cNvCxnSpPr>
          <p:nvPr/>
        </p:nvCxnSpPr>
        <p:spPr>
          <a:xfrm>
            <a:off x="0" y="695460"/>
            <a:ext cx="876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56BCEF-E9F3-45F8-A883-D8ED49A4E77D}"/>
              </a:ext>
            </a:extLst>
          </p:cNvPr>
          <p:cNvCxnSpPr/>
          <p:nvPr/>
        </p:nvCxnSpPr>
        <p:spPr>
          <a:xfrm>
            <a:off x="8760178" y="695460"/>
            <a:ext cx="0" cy="4927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E5BEF7-D2C2-473D-B4A6-7E72A6023060}"/>
              </a:ext>
            </a:extLst>
          </p:cNvPr>
          <p:cNvCxnSpPr/>
          <p:nvPr/>
        </p:nvCxnSpPr>
        <p:spPr>
          <a:xfrm flipH="1">
            <a:off x="0" y="5623058"/>
            <a:ext cx="876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E295F9-F8AA-45BF-83DD-60A039C34ED7}"/>
              </a:ext>
            </a:extLst>
          </p:cNvPr>
          <p:cNvCxnSpPr/>
          <p:nvPr/>
        </p:nvCxnSpPr>
        <p:spPr>
          <a:xfrm>
            <a:off x="0" y="695460"/>
            <a:ext cx="0" cy="4927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210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41703" y="97103"/>
            <a:ext cx="8233959" cy="787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itchFamily="82" charset="0"/>
              </a:rPr>
              <a:t>Coding of servo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41703" y="892722"/>
            <a:ext cx="2946866" cy="813328"/>
          </a:xfrm>
        </p:spPr>
        <p:txBody>
          <a:bodyPr>
            <a:normAutofit fontScale="92500" lnSpcReduction="10000"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1</a:t>
            </a:r>
            <a:r>
              <a:rPr lang="en-IN" sz="1800" b="1" baseline="30000" dirty="0">
                <a:solidFill>
                  <a:schemeClr val="tx1"/>
                </a:solidFill>
              </a:rPr>
              <a:t>st</a:t>
            </a:r>
            <a:r>
              <a:rPr lang="en-IN" sz="1800" b="1" dirty="0">
                <a:solidFill>
                  <a:schemeClr val="tx1"/>
                </a:solidFill>
              </a:rPr>
              <a:t> part explains about the ARDUINO pins, Motors </a:t>
            </a:r>
            <a:r>
              <a:rPr lang="en-IN" sz="1800" b="1" u="sng" dirty="0">
                <a:solidFill>
                  <a:schemeClr val="tx1"/>
                </a:solidFill>
              </a:rPr>
              <a:t>control pins and Function</a:t>
            </a:r>
            <a:r>
              <a:rPr lang="en-IN" sz="18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15"/>
          </p:nvPr>
        </p:nvSpPr>
        <p:spPr>
          <a:xfrm>
            <a:off x="3158288" y="1706050"/>
            <a:ext cx="2927350" cy="4910667"/>
          </a:xfrm>
        </p:spPr>
        <p:txBody>
          <a:bodyPr>
            <a:noAutofit/>
          </a:bodyPr>
          <a:lstStyle/>
          <a:p>
            <a:r>
              <a:rPr lang="en-US" sz="1300" b="1" dirty="0" err="1"/>
              <a:t>int</a:t>
            </a:r>
            <a:r>
              <a:rPr lang="en-US" sz="1300" b="1" dirty="0"/>
              <a:t> </a:t>
            </a:r>
            <a:r>
              <a:rPr lang="en-US" sz="1300" b="1" dirty="0" err="1"/>
              <a:t>enA</a:t>
            </a:r>
            <a:r>
              <a:rPr lang="en-US" sz="1300" b="1" dirty="0"/>
              <a:t> = 9;</a:t>
            </a:r>
          </a:p>
          <a:p>
            <a:r>
              <a:rPr lang="en-US" sz="1300" b="1" dirty="0" err="1"/>
              <a:t>int</a:t>
            </a:r>
            <a:r>
              <a:rPr lang="en-US" sz="1300" b="1" dirty="0"/>
              <a:t> in1 = 8;</a:t>
            </a:r>
          </a:p>
          <a:p>
            <a:r>
              <a:rPr lang="en-US" sz="1300" b="1" dirty="0" err="1"/>
              <a:t>int</a:t>
            </a:r>
            <a:r>
              <a:rPr lang="en-US" sz="1300" b="1" dirty="0"/>
              <a:t> in2 = 7;</a:t>
            </a:r>
          </a:p>
          <a:p>
            <a:r>
              <a:rPr lang="en-US" sz="1300" b="1" dirty="0"/>
              <a:t>//more pins</a:t>
            </a:r>
          </a:p>
          <a:p>
            <a:r>
              <a:rPr lang="en-US" sz="1300" b="1" dirty="0"/>
              <a:t>void setup() {</a:t>
            </a:r>
          </a:p>
          <a:p>
            <a:r>
              <a:rPr lang="en-US" sz="1300" b="1" dirty="0"/>
              <a:t>// Set all the motor control pins to outputs</a:t>
            </a:r>
          </a:p>
          <a:p>
            <a:r>
              <a:rPr lang="en-US" sz="1300" b="1" dirty="0"/>
              <a:t>pinMode(</a:t>
            </a:r>
            <a:r>
              <a:rPr lang="en-US" sz="1300" b="1" dirty="0" err="1"/>
              <a:t>enA</a:t>
            </a:r>
            <a:r>
              <a:rPr lang="en-US" sz="1300" b="1" dirty="0"/>
              <a:t>, OUTPUT);</a:t>
            </a:r>
          </a:p>
          <a:p>
            <a:r>
              <a:rPr lang="en-US" sz="1300" b="1" dirty="0"/>
              <a:t>//more pinMode</a:t>
            </a:r>
          </a:p>
          <a:p>
            <a:r>
              <a:rPr lang="en-US" sz="1300" b="1" dirty="0"/>
              <a:t>}</a:t>
            </a:r>
          </a:p>
          <a:p>
            <a:r>
              <a:rPr lang="en-US" sz="1300" b="1" dirty="0"/>
              <a:t>void loop() {</a:t>
            </a:r>
          </a:p>
          <a:p>
            <a:r>
              <a:rPr lang="en-US" sz="1300" b="1" dirty="0" err="1"/>
              <a:t>directionControl</a:t>
            </a:r>
            <a:r>
              <a:rPr lang="en-US" sz="1300" b="1" dirty="0"/>
              <a:t>();</a:t>
            </a:r>
          </a:p>
          <a:p>
            <a:r>
              <a:rPr lang="en-US" sz="1300" b="1" dirty="0"/>
              <a:t>delay(1000);</a:t>
            </a:r>
          </a:p>
          <a:p>
            <a:r>
              <a:rPr lang="en-US" sz="1300" b="1" dirty="0" err="1"/>
              <a:t>speedControl</a:t>
            </a:r>
            <a:r>
              <a:rPr lang="en-US" sz="1300" b="1" dirty="0"/>
              <a:t>();</a:t>
            </a:r>
          </a:p>
          <a:p>
            <a:r>
              <a:rPr lang="en-US" sz="1300" b="1" dirty="0"/>
              <a:t>delay(1000);</a:t>
            </a:r>
          </a:p>
          <a:p>
            <a:r>
              <a:rPr lang="en-US" sz="1300" b="1" dirty="0"/>
              <a:t>}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6073816" y="939302"/>
            <a:ext cx="2936241" cy="745067"/>
          </a:xfrm>
        </p:spPr>
        <p:txBody>
          <a:bodyPr/>
          <a:lstStyle/>
          <a:p>
            <a:r>
              <a:rPr lang="en-US" sz="1700" b="1" dirty="0">
                <a:solidFill>
                  <a:schemeClr val="tx1"/>
                </a:solidFill>
              </a:rPr>
              <a:t>2</a:t>
            </a:r>
            <a:r>
              <a:rPr lang="en-US" sz="1700" b="1" baseline="30000" dirty="0">
                <a:solidFill>
                  <a:schemeClr val="tx1"/>
                </a:solidFill>
              </a:rPr>
              <a:t>nd</a:t>
            </a:r>
            <a:r>
              <a:rPr lang="en-US" sz="1700" b="1" dirty="0">
                <a:solidFill>
                  <a:schemeClr val="tx1"/>
                </a:solidFill>
              </a:rPr>
              <a:t> part explains how the functions are controlling  </a:t>
            </a:r>
            <a:r>
              <a:rPr lang="en-US" sz="1700" b="1" u="sng" dirty="0">
                <a:solidFill>
                  <a:schemeClr val="tx1"/>
                </a:solidFill>
              </a:rPr>
              <a:t>the spinning direction.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6"/>
          </p:nvPr>
        </p:nvSpPr>
        <p:spPr>
          <a:xfrm>
            <a:off x="6063263" y="1684867"/>
            <a:ext cx="2946794" cy="5173133"/>
          </a:xfrm>
        </p:spPr>
        <p:txBody>
          <a:bodyPr>
            <a:normAutofit/>
          </a:bodyPr>
          <a:lstStyle/>
          <a:p>
            <a:r>
              <a:rPr lang="en-US" b="1" dirty="0"/>
              <a:t>// This function lets you control spinning direction of motors</a:t>
            </a:r>
          </a:p>
          <a:p>
            <a:r>
              <a:rPr lang="en-US" b="1" dirty="0"/>
              <a:t>void </a:t>
            </a:r>
            <a:r>
              <a:rPr lang="en-US" b="1" dirty="0" err="1"/>
              <a:t>directionControl</a:t>
            </a:r>
            <a:r>
              <a:rPr lang="en-US" b="1" dirty="0"/>
              <a:t>() {</a:t>
            </a:r>
          </a:p>
          <a:p>
            <a:r>
              <a:rPr lang="en-US" b="1" dirty="0"/>
              <a:t>// Set motors to maximum speed</a:t>
            </a:r>
          </a:p>
          <a:p>
            <a:r>
              <a:rPr lang="en-US" b="1" dirty="0" err="1"/>
              <a:t>analogWrite</a:t>
            </a:r>
            <a:r>
              <a:rPr lang="en-US" b="1" dirty="0"/>
              <a:t>(</a:t>
            </a:r>
            <a:r>
              <a:rPr lang="en-US" b="1" dirty="0" err="1"/>
              <a:t>enA</a:t>
            </a:r>
            <a:r>
              <a:rPr lang="en-US" b="1" dirty="0"/>
              <a:t>, 255);</a:t>
            </a:r>
          </a:p>
          <a:p>
            <a:r>
              <a:rPr lang="en-US" b="1" dirty="0"/>
              <a:t>// Turn on motor</a:t>
            </a:r>
          </a:p>
          <a:p>
            <a:r>
              <a:rPr lang="en-US" b="1" dirty="0" err="1"/>
              <a:t>digitalWrite</a:t>
            </a:r>
            <a:r>
              <a:rPr lang="en-US" b="1" dirty="0"/>
              <a:t>(in1, HIGH);</a:t>
            </a:r>
          </a:p>
          <a:p>
            <a:r>
              <a:rPr lang="en-US" b="1" dirty="0" err="1"/>
              <a:t>digitalWrite</a:t>
            </a:r>
            <a:r>
              <a:rPr lang="en-US" b="1" dirty="0"/>
              <a:t>(in2, LOW);</a:t>
            </a:r>
          </a:p>
          <a:p>
            <a:r>
              <a:rPr lang="en-US" b="1" dirty="0"/>
              <a:t>delay(2000);</a:t>
            </a:r>
          </a:p>
          <a:p>
            <a:r>
              <a:rPr lang="en-US" b="1" dirty="0"/>
              <a:t>// Now change motor directions</a:t>
            </a:r>
          </a:p>
          <a:p>
            <a:r>
              <a:rPr lang="en-US" b="1" dirty="0" err="1"/>
              <a:t>digitalWrite</a:t>
            </a:r>
            <a:r>
              <a:rPr lang="en-US" b="1" dirty="0"/>
              <a:t>(in1, LOW);</a:t>
            </a:r>
          </a:p>
          <a:p>
            <a:r>
              <a:rPr lang="en-US" b="1" dirty="0" err="1"/>
              <a:t>digitalWrite</a:t>
            </a:r>
            <a:r>
              <a:rPr lang="en-US" b="1" dirty="0"/>
              <a:t>(in2, HIGH);</a:t>
            </a:r>
          </a:p>
          <a:p>
            <a:r>
              <a:rPr lang="en-US" b="1" dirty="0"/>
              <a:t>delay(2000)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930035" y="846667"/>
            <a:ext cx="2932113" cy="813327"/>
          </a:xfrm>
        </p:spPr>
        <p:txBody>
          <a:bodyPr/>
          <a:lstStyle/>
          <a:p>
            <a:r>
              <a:rPr lang="en-US" sz="1700" b="1" dirty="0">
                <a:solidFill>
                  <a:schemeClr val="tx1"/>
                </a:solidFill>
              </a:rPr>
              <a:t>3</a:t>
            </a:r>
            <a:r>
              <a:rPr lang="en-US" sz="1700" b="1" baseline="30000" dirty="0">
                <a:solidFill>
                  <a:schemeClr val="tx1"/>
                </a:solidFill>
              </a:rPr>
              <a:t>rd</a:t>
            </a:r>
            <a:r>
              <a:rPr lang="en-US" sz="1700" b="1" dirty="0">
                <a:solidFill>
                  <a:schemeClr val="tx1"/>
                </a:solidFill>
              </a:rPr>
              <a:t> part explains how the speed of motor is going to </a:t>
            </a:r>
            <a:r>
              <a:rPr lang="en-US" sz="1700" b="1" u="sng" dirty="0">
                <a:solidFill>
                  <a:schemeClr val="tx1"/>
                </a:solidFill>
              </a:rPr>
              <a:t>be controlled and turn off.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17"/>
          </p:nvPr>
        </p:nvSpPr>
        <p:spPr>
          <a:xfrm>
            <a:off x="9010057" y="1625864"/>
            <a:ext cx="2932113" cy="4749271"/>
          </a:xfrm>
        </p:spPr>
        <p:txBody>
          <a:bodyPr>
            <a:normAutofit/>
          </a:bodyPr>
          <a:lstStyle/>
          <a:p>
            <a:r>
              <a:rPr lang="en-US" b="1" dirty="0"/>
              <a:t>void </a:t>
            </a:r>
            <a:r>
              <a:rPr lang="en-US" b="1" dirty="0" err="1"/>
              <a:t>speedControl</a:t>
            </a:r>
            <a:r>
              <a:rPr lang="en-US" b="1" dirty="0"/>
              <a:t>() 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for (</a:t>
            </a:r>
            <a:r>
              <a:rPr lang="en-US" b="1" dirty="0" err="1"/>
              <a:t>int</a:t>
            </a:r>
            <a:r>
              <a:rPr lang="en-US" b="1" dirty="0"/>
              <a:t> i = 0; i &lt; 256; i++) {</a:t>
            </a:r>
          </a:p>
          <a:p>
            <a:r>
              <a:rPr lang="en-US" b="1" dirty="0" err="1"/>
              <a:t>analogWrite</a:t>
            </a:r>
            <a:r>
              <a:rPr lang="en-US" b="1" dirty="0"/>
              <a:t>(</a:t>
            </a:r>
            <a:r>
              <a:rPr lang="en-US" b="1" dirty="0" err="1"/>
              <a:t>enA</a:t>
            </a:r>
            <a:r>
              <a:rPr lang="en-US" b="1" dirty="0"/>
              <a:t>, i);</a:t>
            </a:r>
          </a:p>
          <a:p>
            <a:r>
              <a:rPr lang="en-US" b="1" dirty="0"/>
              <a:t>delay(20);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for (</a:t>
            </a:r>
            <a:r>
              <a:rPr lang="en-US" b="1" dirty="0" err="1"/>
              <a:t>int</a:t>
            </a:r>
            <a:r>
              <a:rPr lang="en-US" b="1" dirty="0"/>
              <a:t> i = 255; i &gt;= 0; --i) {</a:t>
            </a:r>
          </a:p>
          <a:p>
            <a:r>
              <a:rPr lang="en-US" b="1" dirty="0" err="1"/>
              <a:t>analogWrite</a:t>
            </a:r>
            <a:r>
              <a:rPr lang="en-US" b="1" dirty="0"/>
              <a:t>(</a:t>
            </a:r>
            <a:r>
              <a:rPr lang="en-US" b="1" dirty="0" err="1"/>
              <a:t>enA</a:t>
            </a:r>
            <a:r>
              <a:rPr lang="en-US" b="1" dirty="0"/>
              <a:t>, i);	</a:t>
            </a:r>
          </a:p>
          <a:p>
            <a:r>
              <a:rPr lang="en-US" b="1" dirty="0"/>
              <a:t>delay(20);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// Now turn off motors</a:t>
            </a:r>
          </a:p>
          <a:p>
            <a:r>
              <a:rPr lang="en-US" b="1" dirty="0" err="1"/>
              <a:t>digitalWrite</a:t>
            </a:r>
            <a:r>
              <a:rPr lang="en-US" b="1" dirty="0"/>
              <a:t>(in1,in2, LOW);</a:t>
            </a:r>
          </a:p>
          <a:p>
            <a:r>
              <a:rPr lang="en-US" b="1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Colourful Background With Backgrounds For Banners Like A Rainbow.. Stock  Photo, Picture And Royalty Free Image. Image 12427119.">
            <a:extLst>
              <a:ext uri="{FF2B5EF4-FFF2-40B4-BE49-F238E27FC236}">
                <a16:creationId xmlns:a16="http://schemas.microsoft.com/office/drawing/2014/main" id="{C7D3BD85-2F25-4573-B4A1-CB927E83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15"/>
            <a:ext cx="2927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29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9444" y="67733"/>
            <a:ext cx="9404723" cy="787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itchFamily="82" charset="0"/>
              </a:rPr>
              <a:t>Coding of alarm clock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32947" y="838198"/>
            <a:ext cx="2946866" cy="846669"/>
          </a:xfrm>
        </p:spPr>
        <p:txBody>
          <a:bodyPr>
            <a:noAutofit/>
          </a:bodyPr>
          <a:lstStyle/>
          <a:p>
            <a:pPr algn="just"/>
            <a:r>
              <a:rPr lang="en-IN" sz="1700" b="1" dirty="0">
                <a:solidFill>
                  <a:schemeClr val="tx1"/>
                </a:solidFill>
              </a:rPr>
              <a:t>1</a:t>
            </a:r>
            <a:r>
              <a:rPr lang="en-IN" sz="1700" b="1" baseline="30000" dirty="0">
                <a:solidFill>
                  <a:schemeClr val="tx1"/>
                </a:solidFill>
              </a:rPr>
              <a:t>st</a:t>
            </a:r>
            <a:r>
              <a:rPr lang="en-IN" sz="1700" b="1" dirty="0">
                <a:solidFill>
                  <a:schemeClr val="tx1"/>
                </a:solidFill>
              </a:rPr>
              <a:t> part explains about the ARDUINO pins, Motors </a:t>
            </a:r>
            <a:r>
              <a:rPr lang="en-IN" sz="1700" b="1" u="sng" dirty="0">
                <a:solidFill>
                  <a:schemeClr val="tx1"/>
                </a:solidFill>
              </a:rPr>
              <a:t>control pins and Libraries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15"/>
          </p:nvPr>
        </p:nvSpPr>
        <p:spPr>
          <a:xfrm>
            <a:off x="635530" y="1837266"/>
            <a:ext cx="2927350" cy="49106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#include &lt;LiquidCrystal_I2C.h&gt;</a:t>
            </a:r>
          </a:p>
          <a:p>
            <a:r>
              <a:rPr lang="en-US" b="1" dirty="0"/>
              <a:t>LiquidCrystal_I2C lcd(0x3F, 16, 2);</a:t>
            </a:r>
          </a:p>
          <a:p>
            <a:r>
              <a:rPr lang="en-US" b="1" dirty="0"/>
              <a:t>#include &lt;DS1302.h&gt;</a:t>
            </a:r>
          </a:p>
          <a:p>
            <a:r>
              <a:rPr lang="en-US" b="1" dirty="0"/>
              <a:t>int pset = 8; </a:t>
            </a:r>
          </a:p>
          <a:p>
            <a:r>
              <a:rPr lang="en-US" b="1" dirty="0"/>
              <a:t>\\more p set commands</a:t>
            </a:r>
          </a:p>
          <a:p>
            <a:r>
              <a:rPr lang="en-US" b="1" dirty="0"/>
              <a:t>void setup()</a:t>
            </a:r>
          </a:p>
          <a:p>
            <a:r>
              <a:rPr lang="en-US" b="1" dirty="0"/>
              <a:t>{pinMode(pset, INPUT);</a:t>
            </a:r>
          </a:p>
          <a:p>
            <a:r>
              <a:rPr lang="en-US" b="1" dirty="0"/>
              <a:t> \\ more input code</a:t>
            </a:r>
          </a:p>
          <a:p>
            <a:r>
              <a:rPr lang="en-US" b="1" dirty="0"/>
              <a:t>void loop()</a:t>
            </a:r>
          </a:p>
          <a:p>
            <a:r>
              <a:rPr lang="en-US" b="1" dirty="0"/>
              <a:t>{lcd.setCursor(0,1);</a:t>
            </a:r>
          </a:p>
          <a:p>
            <a:r>
              <a:rPr lang="en-US" b="1" dirty="0"/>
              <a:t> lcd.print("Hour= ");</a:t>
            </a:r>
          </a:p>
          <a:p>
            <a:r>
              <a:rPr lang="en-US" b="1" dirty="0"/>
              <a:t> lcd.setCursor(9,1);</a:t>
            </a:r>
          </a:p>
          <a:p>
            <a:r>
              <a:rPr lang="en-US" b="1" dirty="0"/>
              <a:t> lcd.print("Min= ");</a:t>
            </a:r>
          </a:p>
          <a:p>
            <a:r>
              <a:rPr lang="en-US" b="1" dirty="0"/>
              <a:t>buttonforhour = digitalRead(phour);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3883659" y="1092200"/>
            <a:ext cx="2936241" cy="601662"/>
          </a:xfrm>
        </p:spPr>
        <p:txBody>
          <a:bodyPr/>
          <a:lstStyle/>
          <a:p>
            <a:pPr algn="just"/>
            <a:r>
              <a:rPr lang="en-US" sz="1700" b="1" dirty="0">
                <a:solidFill>
                  <a:schemeClr val="tx1"/>
                </a:solidFill>
              </a:rPr>
              <a:t>2</a:t>
            </a:r>
            <a:r>
              <a:rPr lang="en-US" sz="1700" b="1" baseline="30000" dirty="0">
                <a:solidFill>
                  <a:schemeClr val="tx1"/>
                </a:solidFill>
              </a:rPr>
              <a:t>nd</a:t>
            </a:r>
            <a:r>
              <a:rPr lang="en-US" sz="1700" b="1" dirty="0">
                <a:solidFill>
                  <a:schemeClr val="tx1"/>
                </a:solidFill>
              </a:rPr>
              <a:t> part explains about how we can set  hours </a:t>
            </a:r>
            <a:r>
              <a:rPr lang="en-US" sz="1700" b="1" u="sng" dirty="0">
                <a:solidFill>
                  <a:schemeClr val="tx1"/>
                </a:solidFill>
              </a:rPr>
              <a:t>and minutes for alarm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6"/>
          </p:nvPr>
        </p:nvSpPr>
        <p:spPr>
          <a:xfrm>
            <a:off x="3873106" y="1820333"/>
            <a:ext cx="2946794" cy="4944533"/>
          </a:xfrm>
        </p:spPr>
        <p:txBody>
          <a:bodyPr>
            <a:normAutofit fontScale="62500" lnSpcReduction="20000"/>
          </a:bodyPr>
          <a:lstStyle/>
          <a:p>
            <a:r>
              <a:rPr lang="en-US" sz="2100" b="1" dirty="0"/>
              <a:t>// set hour for alarm</a:t>
            </a:r>
          </a:p>
          <a:p>
            <a:r>
              <a:rPr lang="en-US" sz="2100" b="1" dirty="0"/>
              <a:t> if (buttonforhour == HIGH){</a:t>
            </a:r>
          </a:p>
          <a:p>
            <a:r>
              <a:rPr lang="en-US" sz="2100" b="1" dirty="0"/>
              <a:t> h++;</a:t>
            </a:r>
          </a:p>
          <a:p>
            <a:r>
              <a:rPr lang="en-US" sz="2100" b="1" dirty="0"/>
              <a:t> lcd.setCursor(5,1);</a:t>
            </a:r>
          </a:p>
          <a:p>
            <a:r>
              <a:rPr lang="en-US" sz="2100" b="1" dirty="0"/>
              <a:t> lcd.print(h);</a:t>
            </a:r>
          </a:p>
          <a:p>
            <a:r>
              <a:rPr lang="en-US" sz="2100" b="1" dirty="0"/>
              <a:t> if (h&gt;23){ </a:t>
            </a:r>
          </a:p>
          <a:p>
            <a:r>
              <a:rPr lang="en-US" sz="2100" b="1" dirty="0"/>
              <a:t> h=0;</a:t>
            </a:r>
          </a:p>
          <a:p>
            <a:r>
              <a:rPr lang="en-US" sz="2100" b="1" dirty="0"/>
              <a:t> lcd.clear(); }</a:t>
            </a:r>
          </a:p>
          <a:p>
            <a:r>
              <a:rPr lang="en-US" sz="2100" b="1" dirty="0"/>
              <a:t> delay(100); }</a:t>
            </a:r>
          </a:p>
          <a:p>
            <a:r>
              <a:rPr lang="en-US" sz="2100" b="1" dirty="0"/>
              <a:t> buttonformin = digitalRead(pmin); // set minutes for alarm</a:t>
            </a:r>
          </a:p>
          <a:p>
            <a:r>
              <a:rPr lang="en-US" sz="2100" b="1" dirty="0"/>
              <a:t> if (buttonformin == HIGH){</a:t>
            </a:r>
          </a:p>
          <a:p>
            <a:r>
              <a:rPr lang="en-US" sz="2100" b="1" dirty="0"/>
              <a:t> m++;</a:t>
            </a:r>
          </a:p>
          <a:p>
            <a:r>
              <a:rPr lang="en-US" sz="2100" b="1" dirty="0"/>
              <a:t> lcd.setCursor(13,1);</a:t>
            </a:r>
          </a:p>
          <a:p>
            <a:r>
              <a:rPr lang="en-US" sz="2100" b="1" dirty="0"/>
              <a:t> lcd.print(m);</a:t>
            </a:r>
          </a:p>
          <a:p>
            <a:r>
              <a:rPr lang="en-US" sz="2100" b="1" dirty="0"/>
              <a:t> if (m&gt;59){</a:t>
            </a:r>
          </a:p>
          <a:p>
            <a:r>
              <a:rPr lang="en-US" sz="2100" b="1" dirty="0"/>
              <a:t> m=0;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133167" y="1134534"/>
            <a:ext cx="2932113" cy="592667"/>
          </a:xfrm>
        </p:spPr>
        <p:txBody>
          <a:bodyPr/>
          <a:lstStyle/>
          <a:p>
            <a:pPr algn="just"/>
            <a:r>
              <a:rPr lang="en-US" sz="1700" b="1" dirty="0">
                <a:solidFill>
                  <a:schemeClr val="tx1"/>
                </a:solidFill>
              </a:rPr>
              <a:t>3</a:t>
            </a:r>
            <a:r>
              <a:rPr lang="en-US" sz="1700" b="1" baseline="30000" dirty="0">
                <a:solidFill>
                  <a:schemeClr val="tx1"/>
                </a:solidFill>
              </a:rPr>
              <a:t>rd</a:t>
            </a:r>
            <a:r>
              <a:rPr lang="en-US" sz="1700" b="1" dirty="0">
                <a:solidFill>
                  <a:schemeClr val="tx1"/>
                </a:solidFill>
              </a:rPr>
              <a:t> part explains about how to exit from alarm </a:t>
            </a:r>
            <a:r>
              <a:rPr lang="en-US" sz="1700" b="1" u="sng" dirty="0">
                <a:solidFill>
                  <a:schemeClr val="tx1"/>
                </a:solidFill>
              </a:rPr>
              <a:t>and when it will buzz.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17"/>
          </p:nvPr>
        </p:nvSpPr>
        <p:spPr>
          <a:xfrm>
            <a:off x="7124700" y="1803399"/>
            <a:ext cx="2932113" cy="4885267"/>
          </a:xfrm>
        </p:spPr>
        <p:txBody>
          <a:bodyPr>
            <a:normAutofit/>
          </a:bodyPr>
          <a:lstStyle/>
          <a:p>
            <a:r>
              <a:rPr lang="en-US" b="1" dirty="0"/>
              <a:t> lcd.clear();}</a:t>
            </a:r>
          </a:p>
          <a:p>
            <a:r>
              <a:rPr lang="en-US" b="1" dirty="0"/>
              <a:t> delay(100); }</a:t>
            </a:r>
          </a:p>
          <a:p>
            <a:r>
              <a:rPr lang="en-US" b="1" dirty="0"/>
              <a:t>lcd.setCursor(5,1);</a:t>
            </a:r>
          </a:p>
          <a:p>
            <a:r>
              <a:rPr lang="en-US" b="1" dirty="0"/>
              <a:t> lcd.print(h);</a:t>
            </a:r>
          </a:p>
          <a:p>
            <a:r>
              <a:rPr lang="en-US" b="1" dirty="0"/>
              <a:t> lcd.setCursor(13,1);</a:t>
            </a:r>
          </a:p>
          <a:p>
            <a:r>
              <a:rPr lang="en-US" b="1" dirty="0"/>
              <a:t> lcd.print(m);</a:t>
            </a:r>
          </a:p>
          <a:p>
            <a:r>
              <a:rPr lang="en-US" b="1" dirty="0"/>
              <a:t> buttonforexit = digitalRead(pexit); // exit from set alarm mode</a:t>
            </a:r>
          </a:p>
          <a:p>
            <a:r>
              <a:rPr lang="en-US" b="1" dirty="0"/>
              <a:t> if (buttonforexit == HIGH){</a:t>
            </a:r>
          </a:p>
          <a:p>
            <a:r>
              <a:rPr lang="en-US" b="1" dirty="0"/>
              <a:t> activate = 0;</a:t>
            </a:r>
          </a:p>
          <a:p>
            <a:r>
              <a:rPr lang="en-US" b="1" dirty="0"/>
              <a:t> lcd.clear();}}</a:t>
            </a:r>
          </a:p>
          <a:p>
            <a:r>
              <a:rPr lang="en-US" b="1" dirty="0"/>
              <a:t> if (Hour== h &amp;&amp; Min== m) {</a:t>
            </a:r>
          </a:p>
          <a:p>
            <a:r>
              <a:rPr lang="en-US" b="1" dirty="0"/>
              <a:t> tone(6,400,300);}</a:t>
            </a:r>
          </a:p>
          <a:p>
            <a:r>
              <a:rPr lang="en-US" b="1" dirty="0"/>
              <a:t> delay (500);}</a:t>
            </a:r>
          </a:p>
        </p:txBody>
      </p:sp>
      <p:pic>
        <p:nvPicPr>
          <p:cNvPr id="6146" name="Picture 2" descr="Abstract Colourful Background - Computer-generated Image. Fractal.. Stock  Photo, Picture And Royalty Free Image. Image 66624610.">
            <a:extLst>
              <a:ext uri="{FF2B5EF4-FFF2-40B4-BE49-F238E27FC236}">
                <a16:creationId xmlns:a16="http://schemas.microsoft.com/office/drawing/2014/main" id="{44187224-5801-4C3A-9D62-88D5F1DC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0"/>
            <a:ext cx="213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783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2055-5666-442C-9397-B4D28702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9BD00-226C-406A-9831-C97E12BAE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3447B-6FA6-4B78-B99B-590486829D7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4A02A-0EB7-431A-8E34-87408D7E9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8B7948-CE6A-4FEF-A45F-8597F2C07A1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5FBAB-8766-4D94-AA49-63A74B49C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980620-8D6A-4B1C-8CBC-C562195C247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DIY Linear Actuat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7EBBEAD-C52F-4476-9471-2011C60CD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3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10B7-1E2A-4096-943D-46413CFA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267" y="609600"/>
            <a:ext cx="11783402" cy="1320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50E8-DB51-4A96-9D24-607B7EF92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D9D78-6B1F-46CD-BFBF-930BA5DF0DF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94D5E-2D84-4875-899E-2C7D4FB4C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E80B24-305C-4C10-AFE9-BC1EA4DA3E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E9E120-21AE-444A-A07D-2757074E5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438579-EED1-4957-9C3F-911008B7369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Thank You! Please don't ask any difficult questions - puss in boots big  eyes | Meme Generator">
            <a:extLst>
              <a:ext uri="{FF2B5EF4-FFF2-40B4-BE49-F238E27FC236}">
                <a16:creationId xmlns:a16="http://schemas.microsoft.com/office/drawing/2014/main" id="{D1C61AC9-8C5D-43B6-970B-FCFEE9ED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158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</TotalTime>
  <Words>920</Words>
  <Application>Microsoft Office PowerPoint</Application>
  <PresentationFormat>Widescreen</PresentationFormat>
  <Paragraphs>130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Agency FB</vt:lpstr>
      <vt:lpstr>Algerian</vt:lpstr>
      <vt:lpstr>Arial</vt:lpstr>
      <vt:lpstr>BankGothic Md BT</vt:lpstr>
      <vt:lpstr>Times New Roman</vt:lpstr>
      <vt:lpstr>Trebuchet MS</vt:lpstr>
      <vt:lpstr>Wingdings</vt:lpstr>
      <vt:lpstr>Wingdings 3</vt:lpstr>
      <vt:lpstr>Facet</vt:lpstr>
      <vt:lpstr>PowerPoint Presentation</vt:lpstr>
      <vt:lpstr>CONTENTS:-</vt:lpstr>
      <vt:lpstr>MODULES USED </vt:lpstr>
      <vt:lpstr>PowerPoint Presentation</vt:lpstr>
      <vt:lpstr>FULL CIRCUIT OF THE MACHINE</vt:lpstr>
      <vt:lpstr>Coding of servo motor</vt:lpstr>
      <vt:lpstr>Coding of alarm clock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</dc:creator>
  <cp:lastModifiedBy>deekshant taya</cp:lastModifiedBy>
  <cp:revision>29</cp:revision>
  <dcterms:created xsi:type="dcterms:W3CDTF">2020-10-14T12:29:32Z</dcterms:created>
  <dcterms:modified xsi:type="dcterms:W3CDTF">2020-10-14T18:38:48Z</dcterms:modified>
</cp:coreProperties>
</file>